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289" r:id="rId3"/>
    <p:sldId id="287" r:id="rId4"/>
    <p:sldId id="288" r:id="rId5"/>
    <p:sldId id="284" r:id="rId6"/>
    <p:sldId id="28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177"/>
    <a:srgbClr val="D41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67" autoAdjust="0"/>
  </p:normalViewPr>
  <p:slideViewPr>
    <p:cSldViewPr snapToGrid="0" showGuides="1">
      <p:cViewPr>
        <p:scale>
          <a:sx n="80" d="100"/>
          <a:sy n="80" d="100"/>
        </p:scale>
        <p:origin x="-171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7F56-226A-4194-B9BF-F2752C469F52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1DE6-581E-44B8-B87B-E2D16C34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3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3740" r="10446" b="29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72390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09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50456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28522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06588" y="1902965"/>
            <a:ext cx="1922669" cy="2002511"/>
          </a:xfrm>
          <a:custGeom>
            <a:avLst/>
            <a:gdLst>
              <a:gd name="connsiteX0" fmla="*/ 919944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4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4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6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8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4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5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9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>
          <a:xfrm>
            <a:off x="1061029" y="2096432"/>
            <a:ext cx="3137939" cy="1912007"/>
          </a:xfrm>
          <a:custGeom>
            <a:avLst/>
            <a:gdLst>
              <a:gd name="connsiteX0" fmla="*/ 307941 w 3137939"/>
              <a:gd name="connsiteY0" fmla="*/ 425 h 1912007"/>
              <a:gd name="connsiteX1" fmla="*/ 1996626 w 3137939"/>
              <a:gd name="connsiteY1" fmla="*/ 26857 h 1912007"/>
              <a:gd name="connsiteX2" fmla="*/ 3003763 w 3137939"/>
              <a:gd name="connsiteY2" fmla="*/ 264438 h 1912007"/>
              <a:gd name="connsiteX3" fmla="*/ 3101727 w 3137939"/>
              <a:gd name="connsiteY3" fmla="*/ 1347323 h 1912007"/>
              <a:gd name="connsiteX4" fmla="*/ 2209740 w 3137939"/>
              <a:gd name="connsiteY4" fmla="*/ 1459227 h 1912007"/>
              <a:gd name="connsiteX5" fmla="*/ 2433166 w 3137939"/>
              <a:gd name="connsiteY5" fmla="*/ 1912007 h 1912007"/>
              <a:gd name="connsiteX6" fmla="*/ 1544617 w 3137939"/>
              <a:gd name="connsiteY6" fmla="*/ 1502267 h 1912007"/>
              <a:gd name="connsiteX7" fmla="*/ 460141 w 3137939"/>
              <a:gd name="connsiteY7" fmla="*/ 1474721 h 1912007"/>
              <a:gd name="connsiteX8" fmla="*/ 4695 w 3137939"/>
              <a:gd name="connsiteY8" fmla="*/ 925531 h 1912007"/>
              <a:gd name="connsiteX9" fmla="*/ 80316 w 3137939"/>
              <a:gd name="connsiteY9" fmla="*/ 47516 h 1912007"/>
              <a:gd name="connsiteX10" fmla="*/ 100940 w 3137939"/>
              <a:gd name="connsiteY10" fmla="*/ 4476 h 1912007"/>
              <a:gd name="connsiteX11" fmla="*/ 307941 w 3137939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9" h="1912007">
                <a:moveTo>
                  <a:pt x="307941" y="425"/>
                </a:moveTo>
                <a:cubicBezTo>
                  <a:pt x="816119" y="-3836"/>
                  <a:pt x="1485323" y="25351"/>
                  <a:pt x="1996626" y="26857"/>
                </a:cubicBezTo>
                <a:cubicBezTo>
                  <a:pt x="2391919" y="33744"/>
                  <a:pt x="2845646" y="-105706"/>
                  <a:pt x="3003763" y="264438"/>
                </a:cubicBezTo>
                <a:cubicBezTo>
                  <a:pt x="3070791" y="409052"/>
                  <a:pt x="3201409" y="1218203"/>
                  <a:pt x="3101727" y="1347323"/>
                </a:cubicBezTo>
                <a:cubicBezTo>
                  <a:pt x="2983139" y="1538420"/>
                  <a:pt x="2397075" y="1454062"/>
                  <a:pt x="2209740" y="1459227"/>
                </a:cubicBezTo>
                <a:cubicBezTo>
                  <a:pt x="2276768" y="1603841"/>
                  <a:pt x="2364420" y="1746734"/>
                  <a:pt x="2433166" y="1912007"/>
                </a:cubicBezTo>
                <a:cubicBezTo>
                  <a:pt x="2075684" y="1819041"/>
                  <a:pt x="1900381" y="1553915"/>
                  <a:pt x="1544617" y="1502267"/>
                </a:cubicBezTo>
                <a:cubicBezTo>
                  <a:pt x="1209478" y="1471278"/>
                  <a:pt x="814185" y="1483329"/>
                  <a:pt x="460141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1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4529706" y="2096432"/>
            <a:ext cx="3136393" cy="1912007"/>
          </a:xfrm>
          <a:custGeom>
            <a:avLst/>
            <a:gdLst>
              <a:gd name="connsiteX0" fmla="*/ 307790 w 3136393"/>
              <a:gd name="connsiteY0" fmla="*/ 425 h 1912007"/>
              <a:gd name="connsiteX1" fmla="*/ 1995642 w 3136393"/>
              <a:gd name="connsiteY1" fmla="*/ 26857 h 1912007"/>
              <a:gd name="connsiteX2" fmla="*/ 3002283 w 3136393"/>
              <a:gd name="connsiteY2" fmla="*/ 264438 h 1912007"/>
              <a:gd name="connsiteX3" fmla="*/ 3100199 w 3136393"/>
              <a:gd name="connsiteY3" fmla="*/ 1347323 h 1912007"/>
              <a:gd name="connsiteX4" fmla="*/ 2208652 w 3136393"/>
              <a:gd name="connsiteY4" fmla="*/ 1459227 h 1912007"/>
              <a:gd name="connsiteX5" fmla="*/ 2431968 w 3136393"/>
              <a:gd name="connsiteY5" fmla="*/ 1912007 h 1912007"/>
              <a:gd name="connsiteX6" fmla="*/ 1543856 w 3136393"/>
              <a:gd name="connsiteY6" fmla="*/ 1502267 h 1912007"/>
              <a:gd name="connsiteX7" fmla="*/ 459914 w 3136393"/>
              <a:gd name="connsiteY7" fmla="*/ 1474721 h 1912007"/>
              <a:gd name="connsiteX8" fmla="*/ 4692 w 3136393"/>
              <a:gd name="connsiteY8" fmla="*/ 925531 h 1912007"/>
              <a:gd name="connsiteX9" fmla="*/ 80276 w 3136393"/>
              <a:gd name="connsiteY9" fmla="*/ 47516 h 1912007"/>
              <a:gd name="connsiteX10" fmla="*/ 100890 w 3136393"/>
              <a:gd name="connsiteY10" fmla="*/ 4476 h 1912007"/>
              <a:gd name="connsiteX11" fmla="*/ 307790 w 3136393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6393" h="1912007">
                <a:moveTo>
                  <a:pt x="307790" y="425"/>
                </a:moveTo>
                <a:cubicBezTo>
                  <a:pt x="815717" y="-3836"/>
                  <a:pt x="1484592" y="25351"/>
                  <a:pt x="1995642" y="26857"/>
                </a:cubicBezTo>
                <a:cubicBezTo>
                  <a:pt x="2390740" y="33744"/>
                  <a:pt x="2844244" y="-105706"/>
                  <a:pt x="3002283" y="264438"/>
                </a:cubicBezTo>
                <a:cubicBezTo>
                  <a:pt x="3069278" y="409052"/>
                  <a:pt x="3199832" y="1218203"/>
                  <a:pt x="3100199" y="1347323"/>
                </a:cubicBezTo>
                <a:cubicBezTo>
                  <a:pt x="2981669" y="1538420"/>
                  <a:pt x="2395894" y="1454062"/>
                  <a:pt x="2208652" y="1459227"/>
                </a:cubicBezTo>
                <a:cubicBezTo>
                  <a:pt x="2275646" y="1603841"/>
                  <a:pt x="2363255" y="1746734"/>
                  <a:pt x="2431968" y="1912007"/>
                </a:cubicBezTo>
                <a:cubicBezTo>
                  <a:pt x="2074662" y="1819041"/>
                  <a:pt x="1899445" y="1553915"/>
                  <a:pt x="1543856" y="1502267"/>
                </a:cubicBezTo>
                <a:cubicBezTo>
                  <a:pt x="1208882" y="1471278"/>
                  <a:pt x="813784" y="1483329"/>
                  <a:pt x="459914" y="1474721"/>
                </a:cubicBezTo>
                <a:cubicBezTo>
                  <a:pt x="63098" y="1466113"/>
                  <a:pt x="-22793" y="1364539"/>
                  <a:pt x="4692" y="925531"/>
                </a:cubicBezTo>
                <a:cubicBezTo>
                  <a:pt x="35613" y="632860"/>
                  <a:pt x="39049" y="350518"/>
                  <a:pt x="80276" y="47516"/>
                </a:cubicBezTo>
                <a:lnTo>
                  <a:pt x="100890" y="4476"/>
                </a:lnTo>
                <a:cubicBezTo>
                  <a:pt x="165953" y="2324"/>
                  <a:pt x="235229" y="1033"/>
                  <a:pt x="307790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7996817" y="2096432"/>
            <a:ext cx="3137938" cy="1912007"/>
          </a:xfrm>
          <a:custGeom>
            <a:avLst/>
            <a:gdLst>
              <a:gd name="connsiteX0" fmla="*/ 307942 w 3137938"/>
              <a:gd name="connsiteY0" fmla="*/ 425 h 1912007"/>
              <a:gd name="connsiteX1" fmla="*/ 1996625 w 3137938"/>
              <a:gd name="connsiteY1" fmla="*/ 26857 h 1912007"/>
              <a:gd name="connsiteX2" fmla="*/ 3003762 w 3137938"/>
              <a:gd name="connsiteY2" fmla="*/ 264438 h 1912007"/>
              <a:gd name="connsiteX3" fmla="*/ 3101725 w 3137938"/>
              <a:gd name="connsiteY3" fmla="*/ 1347323 h 1912007"/>
              <a:gd name="connsiteX4" fmla="*/ 2209739 w 3137938"/>
              <a:gd name="connsiteY4" fmla="*/ 1459227 h 1912007"/>
              <a:gd name="connsiteX5" fmla="*/ 2433165 w 3137938"/>
              <a:gd name="connsiteY5" fmla="*/ 1912007 h 1912007"/>
              <a:gd name="connsiteX6" fmla="*/ 1544617 w 3137938"/>
              <a:gd name="connsiteY6" fmla="*/ 1502267 h 1912007"/>
              <a:gd name="connsiteX7" fmla="*/ 460140 w 3137938"/>
              <a:gd name="connsiteY7" fmla="*/ 1474721 h 1912007"/>
              <a:gd name="connsiteX8" fmla="*/ 4695 w 3137938"/>
              <a:gd name="connsiteY8" fmla="*/ 925531 h 1912007"/>
              <a:gd name="connsiteX9" fmla="*/ 80316 w 3137938"/>
              <a:gd name="connsiteY9" fmla="*/ 47516 h 1912007"/>
              <a:gd name="connsiteX10" fmla="*/ 100940 w 3137938"/>
              <a:gd name="connsiteY10" fmla="*/ 4476 h 1912007"/>
              <a:gd name="connsiteX11" fmla="*/ 307942 w 3137938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8" h="1912007">
                <a:moveTo>
                  <a:pt x="307942" y="425"/>
                </a:moveTo>
                <a:cubicBezTo>
                  <a:pt x="816119" y="-3836"/>
                  <a:pt x="1485323" y="25351"/>
                  <a:pt x="1996625" y="26857"/>
                </a:cubicBezTo>
                <a:cubicBezTo>
                  <a:pt x="2391918" y="33744"/>
                  <a:pt x="2845645" y="-105706"/>
                  <a:pt x="3003762" y="264438"/>
                </a:cubicBezTo>
                <a:cubicBezTo>
                  <a:pt x="3070789" y="409052"/>
                  <a:pt x="3201408" y="1218203"/>
                  <a:pt x="3101725" y="1347323"/>
                </a:cubicBezTo>
                <a:cubicBezTo>
                  <a:pt x="2983138" y="1538420"/>
                  <a:pt x="2397074" y="1454062"/>
                  <a:pt x="2209739" y="1459227"/>
                </a:cubicBezTo>
                <a:cubicBezTo>
                  <a:pt x="2276767" y="1603841"/>
                  <a:pt x="2364419" y="1746734"/>
                  <a:pt x="2433165" y="1912007"/>
                </a:cubicBezTo>
                <a:cubicBezTo>
                  <a:pt x="2075684" y="1819041"/>
                  <a:pt x="1900380" y="1553915"/>
                  <a:pt x="1544617" y="1502267"/>
                </a:cubicBezTo>
                <a:cubicBezTo>
                  <a:pt x="1209477" y="1471278"/>
                  <a:pt x="814185" y="1483329"/>
                  <a:pt x="460140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2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0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47215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0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5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0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268139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1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6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1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9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81100" y="1754269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59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59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81100" y="4119685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60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60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4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3588" r="11055" b="29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1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5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33870" y="3541312"/>
            <a:ext cx="50039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u="sng" dirty="0" smtClean="0">
                <a:solidFill>
                  <a:schemeClr val="accent1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  <a:cs typeface="经典综艺体简" panose="02010609000101010101" pitchFamily="49" charset="-122"/>
              </a:rPr>
              <a:t>數位性暴力宣導</a:t>
            </a:r>
            <a:endParaRPr kumimoji="0" lang="zh-CN" altLang="en-US" sz="54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華康行書體" panose="03000509000000000000" pitchFamily="65" charset="-120"/>
              <a:ea typeface="華康行書體" panose="03000509000000000000" pitchFamily="65" charset="-120"/>
              <a:cs typeface="经典综艺体简" panose="02010609000101010101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3633870" y="2591532"/>
            <a:ext cx="50039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華康行書體" panose="03000509000000000000" pitchFamily="65" charset="-120"/>
                <a:ea typeface="華康行書體" panose="03000509000000000000" pitchFamily="65" charset="-120"/>
                <a:cs typeface="经典综艺体简" panose="02010609000101010101" pitchFamily="49" charset="-122"/>
              </a:rPr>
              <a:t>109</a:t>
            </a:r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  <a:cs typeface="经典综艺体简" panose="02010609000101010101" pitchFamily="49" charset="-122"/>
              </a:rPr>
              <a:t>學年度 第</a:t>
            </a:r>
            <a:r>
              <a:rPr lang="zh-TW" altLang="en-US" sz="3600" dirty="0">
                <a:latin typeface="華康行書體" panose="03000509000000000000" pitchFamily="65" charset="-120"/>
                <a:ea typeface="華康行書體" panose="03000509000000000000" pitchFamily="65" charset="-120"/>
                <a:cs typeface="经典综艺体简" panose="02010609000101010101" pitchFamily="49" charset="-122"/>
              </a:rPr>
              <a:t>一</a:t>
            </a:r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  <a:cs typeface="经典综艺体简" panose="02010609000101010101" pitchFamily="49" charset="-122"/>
              </a:rPr>
              <a:t>週</a:t>
            </a:r>
            <a:endParaRPr kumimoji="0" lang="zh-CN" altLang="en-US" sz="36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華康行書體" panose="03000509000000000000" pitchFamily="65" charset="-120"/>
              <a:ea typeface="華康行書體" panose="03000509000000000000" pitchFamily="65" charset="-120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0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廊裡跑-插圖素材[7616446] - PIXTA圖庫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/>
          <a:stretch/>
        </p:blipFill>
        <p:spPr bwMode="auto">
          <a:xfrm>
            <a:off x="-1" y="0"/>
            <a:ext cx="5284519" cy="36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梦见劝架是什么意思梦到别人打架我去拉架有什么预兆- 致富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18" y="0"/>
            <a:ext cx="6907481" cy="33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日誌] 千萬不要躺著玩手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879"/>
            <a:ext cx="5284518" cy="36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.win.org.tw/upload/propaganda/2011021633591092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18" y="3330368"/>
            <a:ext cx="6907481" cy="35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少年情侶玩傳裸照遊戲 女拒傳竟遭男友威脅公開裸照 - 社會 - 自由時報電子報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17858" r="44955" b="69447"/>
          <a:stretch/>
        </p:blipFill>
        <p:spPr>
          <a:xfrm>
            <a:off x="83127" y="525506"/>
            <a:ext cx="5989902" cy="1188668"/>
          </a:xfrm>
          <a:prstGeom prst="rect">
            <a:avLst/>
          </a:prstGeom>
        </p:spPr>
      </p:pic>
      <p:pic>
        <p:nvPicPr>
          <p:cNvPr id="7" name="圖片 6" descr="誆有交往意願 他用陽光帥哥照騙到少女裸胸照 - 社會 - 自由時報電子報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11651" r="48223" b="71725"/>
          <a:stretch/>
        </p:blipFill>
        <p:spPr>
          <a:xfrm>
            <a:off x="6191782" y="496602"/>
            <a:ext cx="5981991" cy="1659554"/>
          </a:xfrm>
          <a:prstGeom prst="rect">
            <a:avLst/>
          </a:prstGeom>
        </p:spPr>
      </p:pic>
      <p:pic>
        <p:nvPicPr>
          <p:cNvPr id="11" name="圖片 10" descr="青少年交換裸照 「驗證彼此忠誠」 - 網路交友 - 網路素養 - 數位素養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7460" r="32111" b="10135"/>
          <a:stretch/>
        </p:blipFill>
        <p:spPr>
          <a:xfrm>
            <a:off x="83127" y="1868553"/>
            <a:ext cx="6073029" cy="4534883"/>
          </a:xfrm>
          <a:prstGeom prst="rect">
            <a:avLst/>
          </a:prstGeom>
        </p:spPr>
      </p:pic>
      <p:pic>
        <p:nvPicPr>
          <p:cNvPr id="8" name="圖片 7" descr="「贏了給2500輸了拍裸照」 男網友用遊戲騙少女 - 社會 - 自由時報電子報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10937" r="44814" b="71027"/>
          <a:stretch/>
        </p:blipFill>
        <p:spPr>
          <a:xfrm>
            <a:off x="6191782" y="2462331"/>
            <a:ext cx="5937117" cy="2167959"/>
          </a:xfrm>
          <a:prstGeom prst="rect">
            <a:avLst/>
          </a:prstGeom>
        </p:spPr>
      </p:pic>
      <p:pic>
        <p:nvPicPr>
          <p:cNvPr id="10" name="圖片 9" descr="男大生網路化身「姐姐」教健身 誘少女5度自拍裸照 | 情慾犯罪 | 社會 | 聯合新聞網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29330" r="42630" b="51563"/>
          <a:stretch/>
        </p:blipFill>
        <p:spPr>
          <a:xfrm>
            <a:off x="6191782" y="4471100"/>
            <a:ext cx="5814171" cy="17923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127" y="525506"/>
            <a:ext cx="5989902" cy="594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15685" y="496602"/>
            <a:ext cx="5595265" cy="575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315685" y="2462331"/>
            <a:ext cx="5431770" cy="594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91782" y="4917397"/>
            <a:ext cx="5759532" cy="594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1158" y="1867997"/>
            <a:ext cx="4027715" cy="594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3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win.org.tw/upload/propaganda/2009260951111340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86" y="556088"/>
            <a:ext cx="8260279" cy="598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39387" y="902539"/>
            <a:ext cx="1125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何謂「數位性暴力」？</a:t>
            </a:r>
            <a:endParaRPr lang="zh-TW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387" y="2923017"/>
            <a:ext cx="11257808" cy="219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「網路科技」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達成的威脅、跟蹤、誘騙、騷擾、侵害等性暴力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行為，並且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不分程度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深淺。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臉書上用煽情字眼稱讚他人外表，或傳送猥褻照、黃色笑話。</a:t>
            </a:r>
          </a:p>
        </p:txBody>
      </p:sp>
    </p:spTree>
    <p:extLst>
      <p:ext uri="{BB962C8B-B14F-4D97-AF65-F5344CB8AC3E}">
        <p14:creationId xmlns:p14="http://schemas.microsoft.com/office/powerpoint/2010/main" val="28243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2825" y="152641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「不」拍攝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留存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要」截圖存證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尋求可信任的大人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父母、師長、律師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58093" y="349140"/>
            <a:ext cx="6875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「三不一要」原則</a:t>
            </a:r>
          </a:p>
        </p:txBody>
      </p:sp>
      <p:pic>
        <p:nvPicPr>
          <p:cNvPr id="4" name="Picture 10" descr="https://i.win.org.tw/upload/propaganda/2011021449566916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27" y="1633295"/>
            <a:ext cx="3487031" cy="25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win.org.tw/upload/propaganda/2011021525222710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02" y="4157906"/>
            <a:ext cx="3292585" cy="23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1598</TotalTime>
  <Words>96</Words>
  <Application>Microsoft Office PowerPoint</Application>
  <PresentationFormat>自訂</PresentationFormat>
  <Paragraphs>12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包图主题2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68</cp:revision>
  <dcterms:created xsi:type="dcterms:W3CDTF">2017-08-11T09:57:51Z</dcterms:created>
  <dcterms:modified xsi:type="dcterms:W3CDTF">2021-02-25T03:20:42Z</dcterms:modified>
</cp:coreProperties>
</file>